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AACB90-A8F7-4C11-AF62-EFECCBA602D4}" v="18" dt="2026-02-24T18:34:53.3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A7AD0A-1871-4DF8-9235-F49D0513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6B04CFB-FAE5-47DD-9B3E-4E9BA7A89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59301" y="1474969"/>
            <a:ext cx="2823919" cy="1868760"/>
          </a:xfrm>
        </p:spPr>
        <p:txBody>
          <a:bodyPr>
            <a:normAutofit/>
          </a:bodyPr>
          <a:lstStyle/>
          <a:p>
            <a:r>
              <a:rPr lang="es-CL" sz="3600"/>
              <a:t>MEMORIA ANUAL 2025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59302" y="3531204"/>
            <a:ext cx="2823919" cy="1610643"/>
          </a:xfrm>
        </p:spPr>
        <p:txBody>
          <a:bodyPr>
            <a:normAutofit/>
          </a:bodyPr>
          <a:lstStyle/>
          <a:p>
            <a:r>
              <a:rPr lang="es-CL" sz="1600"/>
              <a:t>ELEAM VILLA NAZARETH TOMÉ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E68D41B-9286-479F-9AB7-678C8E348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8ACF89C-CFC3-4D68-B3C4-2BEFB7BBE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3B770B7D-3C5C-4682-8DF0-20783592F3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A6893E11-7EC1-4EB6-A2A8-0B693F8FE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622F7FD7-8884-4FD5-95AB-0B5C6033A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8374" y="2146261"/>
            <a:ext cx="6282919" cy="180633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6EFE474-4FE0-4E8F-8F09-5ED2C9E76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F8B8C81-54DC-4AF5-B682-3A2C70A6B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0087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021A4066-B261-49FE-952E-A0FE3EE75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33" name="Straight Connector 1032">
            <a:extLst>
              <a:ext uri="{FF2B5EF4-FFF2-40B4-BE49-F238E27FC236}">
                <a16:creationId xmlns:a16="http://schemas.microsoft.com/office/drawing/2014/main" id="{381B4579-E2EA-4BD7-94FF-0A0BEE135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>
            <a:normAutofit/>
          </a:bodyPr>
          <a:lstStyle/>
          <a:p>
            <a:r>
              <a:rPr lang="es-CL" dirty="0"/>
              <a:t>HISTORIA</a:t>
            </a: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81958111-BC13-4D45-AB27-0C2C83F9BA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51581" y="2015732"/>
            <a:ext cx="3526523" cy="345061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s-CL" sz="1600"/>
              <a:t>Nuestro hogar fue fundado el año 1982 en el Sector de </a:t>
            </a:r>
            <a:r>
              <a:rPr lang="es-CL" sz="1600" err="1"/>
              <a:t>Collén</a:t>
            </a:r>
            <a:r>
              <a:rPr lang="es-CL" sz="1600"/>
              <a:t>, comuna de Tomé. </a:t>
            </a:r>
            <a:r>
              <a:rPr lang="es-ES" sz="1600"/>
              <a:t>Es una institución privada que depende de la Congregación de las Hijas de la Caridad de San Vicente de Paul. Tiene como objetivo proporcionar hospedaje, alimentación, atención de salud y cuidados integrales a las personas, de la tercera edad, que carezcan de familia que pueda asumir su cuidado personal.</a:t>
            </a:r>
            <a:endParaRPr lang="es-CL" sz="1600"/>
          </a:p>
          <a:p>
            <a:pPr>
              <a:lnSpc>
                <a:spcPct val="110000"/>
              </a:lnSpc>
            </a:pPr>
            <a:endParaRPr lang="es-CL" sz="1600"/>
          </a:p>
        </p:txBody>
      </p:sp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82188758-E18A-4CE5-9D03-F4BF5D887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46003" y="583365"/>
            <a:chExt cx="6091790" cy="5181928"/>
          </a:xfrm>
        </p:grpSpPr>
        <p:sp>
          <p:nvSpPr>
            <p:cNvPr id="1038" name="Rectangle 1037">
              <a:extLst>
                <a:ext uri="{FF2B5EF4-FFF2-40B4-BE49-F238E27FC236}">
                  <a16:creationId xmlns:a16="http://schemas.microsoft.com/office/drawing/2014/main" id="{821513DD-C15F-4381-AEA6-ED9E5E218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46003" y="583365"/>
              <a:ext cx="609179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9" name="Rectangle 1038">
              <a:extLst>
                <a:ext uri="{FF2B5EF4-FFF2-40B4-BE49-F238E27FC236}">
                  <a16:creationId xmlns:a16="http://schemas.microsoft.com/office/drawing/2014/main" id="{CED2DE01-7F43-4858-85FC-27022DA78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64828" y="915807"/>
              <a:ext cx="54617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6" name="Imagen 1" descr="https://scontent-mia1-1.xx.fbcdn.net/hphotos-xfa1/v/l/t1.0-9/10570385_1482199102025323_1511523267234172882_n.jpg?oh=8c4dc7e791166f464f0caec03b9110a6&amp;oe=56EEFC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5" r="421" b="4"/>
          <a:stretch>
            <a:fillRect/>
          </a:stretch>
        </p:blipFill>
        <p:spPr bwMode="auto">
          <a:xfrm>
            <a:off x="6093926" y="1116345"/>
            <a:ext cx="4821551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040">
            <a:extLst>
              <a:ext uri="{FF2B5EF4-FFF2-40B4-BE49-F238E27FC236}">
                <a16:creationId xmlns:a16="http://schemas.microsoft.com/office/drawing/2014/main" id="{D42F4933-2ECF-4EE5-BCE4-F19E3CA609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043" name="Straight Connector 1042">
            <a:extLst>
              <a:ext uri="{FF2B5EF4-FFF2-40B4-BE49-F238E27FC236}">
                <a16:creationId xmlns:a16="http://schemas.microsoft.com/office/drawing/2014/main" id="{C6FAC23C-014D-4AC5-AD1B-36F7D0E7EF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021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MISIÓN Y VISIÓN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CL" dirty="0"/>
              <a:t>MISIÓN</a:t>
            </a:r>
          </a:p>
          <a:p>
            <a:r>
              <a:rPr lang="es-CL" dirty="0"/>
              <a:t>Brindar cuidados integrales a nuestros residentes, fundamentados en el amor, respeto y tolerancia. Buscamos contribuir al mejoramiento de su calidad de vida, propiciando su desarrollo en los ámbitos físico, intelectual y social.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CL" dirty="0"/>
              <a:t>VISIÓN</a:t>
            </a:r>
          </a:p>
          <a:p>
            <a:r>
              <a:rPr lang="es-CL" dirty="0"/>
              <a:t>Aspiramos a ser una institución que acoge a los adultos mayores de la comuna de Tomé, guiados por los valores Mariano- Vicentinos. Buscamos ser reconocidos por brindar atención de calidad a quienes transitan por la última etapa de sus vidas, consolidando así nuestro compromiso con el bienestar y la dignidad de nuestros residentes.</a:t>
            </a:r>
          </a:p>
        </p:txBody>
      </p:sp>
    </p:spTree>
    <p:extLst>
      <p:ext uri="{BB962C8B-B14F-4D97-AF65-F5344CB8AC3E}">
        <p14:creationId xmlns:p14="http://schemas.microsoft.com/office/powerpoint/2010/main" val="240260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85F1D78-FD9F-4432-B90E-00D863D4F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F47C422-E141-4484-A58E-A1A3B656C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6A0C8A2-5797-403D-A628-7C98BC65B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8AB1130-8367-405F-A4A7-3CBD2F2E1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5A284D6A-D650-4C7D-AE89-10D7C2D226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AFD1413-F8C8-49C3-997A-A8BA9147C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1200"/>
              <a:t>Vinculación con la comunidad</a:t>
            </a:r>
            <a:br>
              <a:rPr lang="en-US" sz="1200"/>
            </a:br>
            <a:r>
              <a:rPr lang="en-US" sz="1200"/>
              <a:t>durante el año recibimos visitas de distintas instituciones tales como:</a:t>
            </a:r>
            <a:br>
              <a:rPr lang="en-US" sz="1200"/>
            </a:br>
            <a:br>
              <a:rPr lang="en-US" sz="1200"/>
            </a:br>
            <a:br>
              <a:rPr lang="en-US" sz="1200"/>
            </a:br>
            <a:r>
              <a:rPr lang="en-US" sz="1200"/>
              <a:t>-club de leones</a:t>
            </a:r>
            <a:br>
              <a:rPr lang="en-US" sz="1200"/>
            </a:br>
            <a:r>
              <a:rPr lang="en-US" sz="1200"/>
              <a:t>-colegios</a:t>
            </a:r>
            <a:br>
              <a:rPr lang="en-US" sz="1200"/>
            </a:br>
            <a:r>
              <a:rPr lang="en-US" sz="1200"/>
              <a:t>-instituciones </a:t>
            </a:r>
            <a:br>
              <a:rPr lang="en-US" sz="1200"/>
            </a:br>
            <a:r>
              <a:rPr lang="en-US" sz="1200"/>
              <a:t>-empresas</a:t>
            </a:r>
            <a:br>
              <a:rPr lang="en-US" sz="1200"/>
            </a:br>
            <a:r>
              <a:rPr lang="en-US" sz="1200"/>
              <a:t>-Universidades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94409FCC-6F6F-4F8B-8170-5211D2165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F6A1C4D-BEB2-4251-AF77-931D36BD5C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7463258" y="583365"/>
            <a:chExt cx="7560115" cy="5181928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5B1296F5-263D-40CA-A166-80248C195A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8" y="583365"/>
              <a:ext cx="7560115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B593A54-CBAC-422B-8481-5F1D38D801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7" y="915807"/>
              <a:ext cx="69282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" name="Marcador de contenido 10">
            <a:extLst>
              <a:ext uri="{FF2B5EF4-FFF2-40B4-BE49-F238E27FC236}">
                <a16:creationId xmlns:a16="http://schemas.microsoft.com/office/drawing/2014/main" id="{4A7DED7D-6626-EE61-B06C-8FFA3B0513F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rcRect l="25572" r="2613" b="4"/>
          <a:stretch>
            <a:fillRect/>
          </a:stretch>
        </p:blipFill>
        <p:spPr>
          <a:xfrm>
            <a:off x="4628931" y="1116345"/>
            <a:ext cx="3059596" cy="3866172"/>
          </a:xfrm>
          <a:prstGeom prst="rect">
            <a:avLst/>
          </a:prstGeom>
        </p:spPr>
      </p:pic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3DD6245E-6F9C-6AFC-D441-8244CB503A4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/>
          <a:srcRect b="10050"/>
          <a:stretch>
            <a:fillRect/>
          </a:stretch>
        </p:blipFill>
        <p:spPr>
          <a:xfrm>
            <a:off x="7847626" y="1116345"/>
            <a:ext cx="3059596" cy="185079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917141B3-6CBB-D829-C906-23BEDAAD972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5208" b="4453"/>
          <a:stretch>
            <a:fillRect/>
          </a:stretch>
        </p:blipFill>
        <p:spPr>
          <a:xfrm>
            <a:off x="7847627" y="3131727"/>
            <a:ext cx="3059595" cy="185078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E3A2BFB-C592-4519-BDE7-6274B44DB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67D2368A-AD74-4ACF-ACDD-A52B23BCB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6371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785F1D78-FD9F-4432-B90E-00D863D4F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F47C422-E141-4484-A58E-A1A3B656C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6A0C8A2-5797-403D-A628-7C98BC65B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8AB1130-8367-405F-A4A7-3CBD2F2E1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5A284D6A-D650-4C7D-AE89-10D7C2D226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FD1413-F8C8-49C3-997A-A8BA9147C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600"/>
              <a:t>Donativos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59302" y="3531204"/>
            <a:ext cx="2823919" cy="1610643"/>
          </a:xfrm>
        </p:spPr>
        <p:txBody>
          <a:bodyPr vert="horz" lIns="91440" tIns="91440" rIns="91440" bIns="91440" rtlCol="0">
            <a:normAutofit/>
          </a:bodyPr>
          <a:lstStyle/>
          <a:p>
            <a:r>
              <a:rPr lang="en-US" cap="all"/>
              <a:t>Aportes de la comunidad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4409FCC-6F6F-4F8B-8170-5211D2165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F6A1C4D-BEB2-4251-AF77-931D36BD5C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7463258" y="583365"/>
            <a:chExt cx="7560115" cy="5181928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5B1296F5-263D-40CA-A166-80248C195A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8" y="583365"/>
              <a:ext cx="7560115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B593A54-CBAC-422B-8481-5F1D38D801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7" y="915807"/>
              <a:ext cx="69282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" name="Imagen 9">
            <a:extLst>
              <a:ext uri="{FF2B5EF4-FFF2-40B4-BE49-F238E27FC236}">
                <a16:creationId xmlns:a16="http://schemas.microsoft.com/office/drawing/2014/main" id="{0C0F8303-1596-C2DA-696D-EBA3BA2D22B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677" r="-4" b="-4"/>
          <a:stretch>
            <a:fillRect/>
          </a:stretch>
        </p:blipFill>
        <p:spPr>
          <a:xfrm>
            <a:off x="4628931" y="1116345"/>
            <a:ext cx="3059596" cy="3866172"/>
          </a:xfrm>
          <a:prstGeom prst="rect">
            <a:avLst/>
          </a:prstGeom>
        </p:spPr>
      </p:pic>
      <p:pic>
        <p:nvPicPr>
          <p:cNvPr id="9" name="Marcador de contenido 8">
            <a:extLst>
              <a:ext uri="{FF2B5EF4-FFF2-40B4-BE49-F238E27FC236}">
                <a16:creationId xmlns:a16="http://schemas.microsoft.com/office/drawing/2014/main" id="{5606AFCA-9C7C-8F87-020E-96D025599F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t="27308" r="-4" b="21423"/>
          <a:stretch>
            <a:fillRect/>
          </a:stretch>
        </p:blipFill>
        <p:spPr>
          <a:xfrm>
            <a:off x="7847626" y="1116345"/>
            <a:ext cx="3059596" cy="185079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AB1E0C4-C2AE-995C-B726-2F7A048712F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071" b="38438"/>
          <a:stretch>
            <a:fillRect/>
          </a:stretch>
        </p:blipFill>
        <p:spPr>
          <a:xfrm>
            <a:off x="7847627" y="3131727"/>
            <a:ext cx="3059595" cy="185078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E3A2BFB-C592-4519-BDE7-6274B44DB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7D2368A-AD74-4ACF-ACDD-A52B23BCB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015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02DA677-C58A-4FCE-A9A0-E66A42EBD9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D85B319-9C30-4D92-B664-CA444ECD7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7573C1E-3785-43C9-A262-1DA9DF97F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48C4394-BE4E-4302-AF74-4781C6C66E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FD31DF5F-EDD4-42F0-B539-A7919D3197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42BCEC9-2CA3-44A0-8830-DA25C04423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85695" y="1474969"/>
            <a:ext cx="3026558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1400"/>
              <a:t>Celebraciones:</a:t>
            </a:r>
            <a:br>
              <a:rPr lang="en-US" sz="1400"/>
            </a:br>
            <a:r>
              <a:rPr lang="en-US" sz="1400"/>
              <a:t>-Cumpleaños</a:t>
            </a:r>
            <a:br>
              <a:rPr lang="en-US" sz="1400"/>
            </a:br>
            <a:r>
              <a:rPr lang="en-US" sz="1400"/>
              <a:t>-dia del padre y de la madre</a:t>
            </a:r>
            <a:br>
              <a:rPr lang="en-US" sz="1400"/>
            </a:br>
            <a:r>
              <a:rPr lang="en-US" sz="1400"/>
              <a:t>-fiestas patrias</a:t>
            </a:r>
            <a:br>
              <a:rPr lang="en-US" sz="1400"/>
            </a:br>
            <a:r>
              <a:rPr lang="en-US" sz="1400"/>
              <a:t>-navidad</a:t>
            </a:r>
            <a:br>
              <a:rPr lang="en-US" sz="1400"/>
            </a:br>
            <a:r>
              <a:rPr lang="en-US" sz="1400"/>
              <a:t>-año nuevo</a:t>
            </a:r>
            <a:br>
              <a:rPr lang="en-US" sz="1400"/>
            </a:br>
            <a:br>
              <a:rPr lang="en-US" sz="1400"/>
            </a:br>
            <a:br>
              <a:rPr lang="en-US" sz="1400"/>
            </a:br>
            <a:endParaRPr lang="en-US" sz="1400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7A887C3-690B-4858-A6B1-19C93D6C79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4009" y="3526496"/>
            <a:ext cx="3023617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7" name="Group 26">
            <a:extLst>
              <a:ext uri="{FF2B5EF4-FFF2-40B4-BE49-F238E27FC236}">
                <a16:creationId xmlns:a16="http://schemas.microsoft.com/office/drawing/2014/main" id="{C8139A8F-A07A-40ED-843E-77B6C19606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90638" y="482171"/>
            <a:ext cx="7560115" cy="5149101"/>
            <a:chOff x="7463258" y="583365"/>
            <a:chExt cx="7560115" cy="5181928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B76A8FD-6218-4D71-BF00-94BB53A620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8" y="583365"/>
              <a:ext cx="7560115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2F3A470-0440-4799-BF8F-1B29934D8F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7" y="915807"/>
              <a:ext cx="69282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41B81900-AA30-2F42-A739-0495E988D3F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rcRect l="6245" r="21540" b="-2"/>
          <a:stretch>
            <a:fillRect/>
          </a:stretch>
        </p:blipFill>
        <p:spPr>
          <a:xfrm>
            <a:off x="4631115" y="1116345"/>
            <a:ext cx="3059596" cy="3866172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4E5D2555-DD79-993C-3A60-E50DDE5718A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081" r="10715" b="-1"/>
          <a:stretch>
            <a:fillRect/>
          </a:stretch>
        </p:blipFill>
        <p:spPr>
          <a:xfrm>
            <a:off x="7849810" y="1116345"/>
            <a:ext cx="3059596" cy="386617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079AB70-86CA-4BFC-9505-60CD7D172F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6C0DB027-013B-48E2-B164-DD510158E5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4248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573707"/>
          </a:xfrm>
        </p:spPr>
        <p:txBody>
          <a:bodyPr/>
          <a:lstStyle/>
          <a:p>
            <a:r>
              <a:rPr lang="es-CL" dirty="0"/>
              <a:t>Capacitaciones: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idx="1"/>
          </p:nvPr>
        </p:nvSpPr>
        <p:spPr>
          <a:xfrm>
            <a:off x="284813" y="1378225"/>
            <a:ext cx="10770041" cy="4422967"/>
          </a:xfrm>
        </p:spPr>
        <p:txBody>
          <a:bodyPr>
            <a:normAutofit/>
          </a:bodyPr>
          <a:lstStyle/>
          <a:p>
            <a:r>
              <a:rPr lang="es-CL" dirty="0"/>
              <a:t>Durante el año 2025, se realizaron diversas capacitaciones al personal del ELEAM tales como:</a:t>
            </a:r>
          </a:p>
          <a:p>
            <a:pPr marL="0" indent="0">
              <a:buNone/>
            </a:pPr>
            <a:r>
              <a:rPr lang="es-ES" dirty="0"/>
              <a:t>-Técnicas de Higiene y seguridad en la preparación de alimentos </a:t>
            </a:r>
          </a:p>
          <a:p>
            <a:pPr marL="0" indent="0">
              <a:buNone/>
            </a:pPr>
            <a:r>
              <a:rPr lang="es-ES" dirty="0"/>
              <a:t>-Herramientas elementales de primeros auxilios para la prevención de accidentes</a:t>
            </a:r>
          </a:p>
          <a:p>
            <a:pPr marL="0" indent="0">
              <a:buNone/>
            </a:pPr>
            <a:r>
              <a:rPr lang="es-ES" dirty="0"/>
              <a:t>-Técnicas para el uso de extintores</a:t>
            </a:r>
          </a:p>
          <a:p>
            <a:pPr marL="0" indent="0">
              <a:buNone/>
            </a:pPr>
            <a:r>
              <a:rPr lang="es-ES" dirty="0"/>
              <a:t>-Taller Salud Mental con enfoque en personas mayores</a:t>
            </a:r>
          </a:p>
          <a:p>
            <a:pPr marL="0" indent="0">
              <a:buNone/>
            </a:pPr>
            <a:r>
              <a:rPr lang="es-ES" dirty="0"/>
              <a:t>-Técnicas para la ejecución plan de emergencias del ELEAM</a:t>
            </a:r>
          </a:p>
          <a:p>
            <a:pPr marL="0" indent="0">
              <a:buNone/>
            </a:pPr>
            <a:r>
              <a:rPr lang="es-ES" dirty="0"/>
              <a:t>-Prevención del Maltrato hacia las personas mayores para prevenir y/o detectar situaciones asociadas</a:t>
            </a:r>
          </a:p>
          <a:p>
            <a:pPr marL="0" indent="0">
              <a:buNone/>
            </a:pPr>
            <a:r>
              <a:rPr lang="es-ES" dirty="0"/>
              <a:t>-Técnicas para prolongar la autovalencia y funcionalidad de las personas mayores</a:t>
            </a:r>
          </a:p>
          <a:p>
            <a:pPr marL="0" indent="0">
              <a:buNone/>
            </a:pPr>
            <a:r>
              <a:rPr lang="es-ES" dirty="0"/>
              <a:t>-Técnicas de movilización pasivas activas</a:t>
            </a:r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 marL="0" indent="0">
              <a:buNone/>
            </a:pPr>
            <a:endParaRPr lang="es-ES" dirty="0"/>
          </a:p>
          <a:p>
            <a:pPr>
              <a:buFontTx/>
              <a:buChar char="-"/>
            </a:pPr>
            <a:endParaRPr lang="es-ES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31884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Nuestros Colaboradores: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CL" dirty="0"/>
              <a:t>Municipalidad de Tomé</a:t>
            </a:r>
          </a:p>
          <a:p>
            <a:r>
              <a:rPr lang="es-CL" dirty="0"/>
              <a:t>Pesquera Camanchaca</a:t>
            </a:r>
          </a:p>
          <a:p>
            <a:r>
              <a:rPr lang="es-CL" dirty="0"/>
              <a:t>Club de Leones Tomé</a:t>
            </a:r>
          </a:p>
          <a:p>
            <a:r>
              <a:rPr lang="es-CL" dirty="0"/>
              <a:t>Banco Solidario de Alimentos</a:t>
            </a:r>
          </a:p>
          <a:p>
            <a:r>
              <a:rPr lang="es-CL" dirty="0"/>
              <a:t>Vega Monumental</a:t>
            </a:r>
          </a:p>
          <a:p>
            <a:r>
              <a:rPr lang="es-CL" dirty="0"/>
              <a:t>Colegio Margarita </a:t>
            </a:r>
            <a:r>
              <a:rPr lang="es-CL" dirty="0" err="1"/>
              <a:t>Naseau</a:t>
            </a:r>
            <a:endParaRPr lang="es-CL" dirty="0"/>
          </a:p>
          <a:p>
            <a:r>
              <a:rPr lang="es-CL" dirty="0"/>
              <a:t>Empresas </a:t>
            </a:r>
            <a:r>
              <a:rPr lang="es-CL" dirty="0" err="1"/>
              <a:t>Maritano</a:t>
            </a:r>
            <a:endParaRPr lang="es-CL" dirty="0"/>
          </a:p>
          <a:p>
            <a:r>
              <a:rPr lang="es-CL" dirty="0"/>
              <a:t>Empresas </a:t>
            </a:r>
            <a:r>
              <a:rPr lang="es-CL" dirty="0" err="1"/>
              <a:t>Oxiquim</a:t>
            </a:r>
            <a:endParaRPr lang="es-CL" dirty="0"/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08574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Nuestras fuentes de financiamiento: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SENAMA</a:t>
            </a:r>
          </a:p>
          <a:p>
            <a:r>
              <a:rPr lang="es-CL" dirty="0"/>
              <a:t>Municipalidad de Tomé</a:t>
            </a:r>
          </a:p>
          <a:p>
            <a:r>
              <a:rPr lang="es-CL" dirty="0"/>
              <a:t>Fundación Careno</a:t>
            </a:r>
          </a:p>
          <a:p>
            <a:r>
              <a:rPr lang="es-CL" dirty="0"/>
              <a:t>Pensiones Adultos/as Mayores</a:t>
            </a:r>
          </a:p>
          <a:p>
            <a:r>
              <a:rPr lang="es-CL" dirty="0"/>
              <a:t>Aportes Solidarios</a:t>
            </a:r>
          </a:p>
          <a:p>
            <a:r>
              <a:rPr lang="es-CL" dirty="0"/>
              <a:t>Aporte Congregación</a:t>
            </a:r>
          </a:p>
        </p:txBody>
      </p:sp>
    </p:spTree>
    <p:extLst>
      <p:ext uri="{BB962C8B-B14F-4D97-AF65-F5344CB8AC3E}">
        <p14:creationId xmlns:p14="http://schemas.microsoft.com/office/powerpoint/2010/main" val="22389996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TM10001114[[fn=Galería]]</Template>
  <TotalTime>308</TotalTime>
  <Words>393</Words>
  <Application>Microsoft Office PowerPoint</Application>
  <PresentationFormat>Panorámica</PresentationFormat>
  <Paragraphs>47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Gill Sans MT</vt:lpstr>
      <vt:lpstr>Gallery</vt:lpstr>
      <vt:lpstr>MEMORIA ANUAL 2025</vt:lpstr>
      <vt:lpstr>HISTORIA</vt:lpstr>
      <vt:lpstr>MISIÓN Y VISIÓN</vt:lpstr>
      <vt:lpstr>Vinculación con la comunidad durante el año recibimos visitas de distintas instituciones tales como:   -club de leones -colegios -instituciones  -empresas -Universidades</vt:lpstr>
      <vt:lpstr>Donativos</vt:lpstr>
      <vt:lpstr>Celebraciones: -Cumpleaños -dia del padre y de la madre -fiestas patrias -navidad -año nuevo   </vt:lpstr>
      <vt:lpstr>Capacitaciones:</vt:lpstr>
      <vt:lpstr>Nuestros Colaboradores:</vt:lpstr>
      <vt:lpstr>Nuestras fuentes de financiamiento: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MEMORIA ANUAL</dc:title>
  <dc:creator>Arlette Valenzuela</dc:creator>
  <cp:lastModifiedBy>Arlette Valenzuela</cp:lastModifiedBy>
  <cp:revision>14</cp:revision>
  <dcterms:created xsi:type="dcterms:W3CDTF">2023-12-20T18:29:24Z</dcterms:created>
  <dcterms:modified xsi:type="dcterms:W3CDTF">2026-02-24T18:36:05Z</dcterms:modified>
</cp:coreProperties>
</file>